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15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85" d="100"/>
          <a:sy n="85" d="100"/>
        </p:scale>
        <p:origin x="57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E6340-470D-5689-4B0E-91DAE169A2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F97B97-78F6-14D8-5D51-81AD21DA26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E69EE8-83DB-F73A-3688-22361A747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089F-D0BF-4565-BB33-30FC398C30B1}" type="datetimeFigureOut">
              <a:rPr lang="da-DK" smtClean="0"/>
              <a:t>13-07-2023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827418-2030-8570-F38E-37BD0B608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9BBB80-B319-D09A-69AF-191914161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430EE-A187-4A3A-94CD-7FC409858DD1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04651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1F33-9684-1106-84C3-9D176F0E3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F6E743-2FA6-5094-3D83-8FCBB0F14D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3222A6-2B90-45E6-D3AD-25B1ADFED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089F-D0BF-4565-BB33-30FC398C30B1}" type="datetimeFigureOut">
              <a:rPr lang="da-DK" smtClean="0"/>
              <a:t>13-07-2023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31B51D-8B70-B203-EB5B-C668B2FF3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4D4045-3643-E920-67C0-308B4729A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430EE-A187-4A3A-94CD-7FC409858DD1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6269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D6F0B4-9498-6834-AF7B-A871467CB6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0A183F-A14D-5429-3C98-EE1045A523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97D227-39C8-0185-19EB-D5989306C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089F-D0BF-4565-BB33-30FC398C30B1}" type="datetimeFigureOut">
              <a:rPr lang="da-DK" smtClean="0"/>
              <a:t>13-07-2023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F19C4F-1F4C-5487-082C-1C433BC18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54A87F-E9D9-609D-FDD8-23E4DB111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430EE-A187-4A3A-94CD-7FC409858DD1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86273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67F42-1484-426E-1B5C-B52AC2723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18352C-9B61-D585-AF09-2C7B7FC480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732244-5D8C-7077-4E8F-C7A99D3BA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089F-D0BF-4565-BB33-30FC398C30B1}" type="datetimeFigureOut">
              <a:rPr lang="da-DK" smtClean="0"/>
              <a:t>13-07-2023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C63D2F-0F6A-A299-3F59-DD042E7E2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9ED940-24F4-0ECD-09D8-CF57DE4DC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430EE-A187-4A3A-94CD-7FC409858DD1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09130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AAD8C-EA51-1965-49FB-C850E50AB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7D7E16-8F10-415B-99AE-8C7E680031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75E76-B087-33C2-236B-504E30A57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089F-D0BF-4565-BB33-30FC398C30B1}" type="datetimeFigureOut">
              <a:rPr lang="da-DK" smtClean="0"/>
              <a:t>13-07-2023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8752BF-0F92-EE3A-1B8B-EF96B10F5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FDFAFC-73D0-CE4D-CD9D-E26FAAD80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430EE-A187-4A3A-94CD-7FC409858DD1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37393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23C9F-863D-C80C-09E3-907A388E6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06E663-11A0-33E9-3075-F2F92A0C8B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5C3D63-2E49-831A-1372-23373A529A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4EA336-893E-E35C-5529-A80CA243F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089F-D0BF-4565-BB33-30FC398C30B1}" type="datetimeFigureOut">
              <a:rPr lang="da-DK" smtClean="0"/>
              <a:t>13-07-2023</a:t>
            </a:fld>
            <a:endParaRPr lang="da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3DCD0B-17D0-C701-256C-D676A7DD3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417FD2-0420-2426-DEEC-BB40BF251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430EE-A187-4A3A-94CD-7FC409858DD1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31021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26970-AA98-D9D6-0A11-174BCE25D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D8A17F-2156-723C-AC82-4B7701F559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B4FA32-E559-954B-1AC8-4DDBC55DF2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6344DB-DFBD-0A19-B473-B683926992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CEEC84-EB41-A0EC-F8B1-3E4A961FDA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3C29D6-FA61-162A-19B6-F1095BF16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089F-D0BF-4565-BB33-30FC398C30B1}" type="datetimeFigureOut">
              <a:rPr lang="da-DK" smtClean="0"/>
              <a:t>13-07-2023</a:t>
            </a:fld>
            <a:endParaRPr lang="da-D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17257D-4D13-72A5-8969-8F15A5F2E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D61FAE-378C-15FE-C4EC-98A3C1482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430EE-A187-4A3A-94CD-7FC409858DD1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25112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D59C8-6DC5-052D-F8F0-063464169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25B5D7-2FBB-C4A5-7A0A-D663BFAB4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089F-D0BF-4565-BB33-30FC398C30B1}" type="datetimeFigureOut">
              <a:rPr lang="da-DK" smtClean="0"/>
              <a:t>13-07-2023</a:t>
            </a:fld>
            <a:endParaRPr lang="da-D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28028F-B3CD-0BF5-D2AC-DCC790E7F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EE5741-11AD-A765-03F1-CA41EDC4A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430EE-A187-4A3A-94CD-7FC409858DD1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3440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CE4981-4C2F-A173-65EE-5695BB54F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089F-D0BF-4565-BB33-30FC398C30B1}" type="datetimeFigureOut">
              <a:rPr lang="da-DK" smtClean="0"/>
              <a:t>13-07-2023</a:t>
            </a:fld>
            <a:endParaRPr lang="da-D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40989F-1C45-D3E3-75BB-13C9BA3F5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98B479-8BE2-5727-4E43-69C3DE0AB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430EE-A187-4A3A-94CD-7FC409858DD1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519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E418D-8684-3511-58BE-B8F66E5BF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6C34E1-7570-3B0E-2424-8E30732287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F956FE-9D80-49A6-30B8-D7838114AA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1386F0-6AC1-A18A-D5C1-18694104E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089F-D0BF-4565-BB33-30FC398C30B1}" type="datetimeFigureOut">
              <a:rPr lang="da-DK" smtClean="0"/>
              <a:t>13-07-2023</a:t>
            </a:fld>
            <a:endParaRPr lang="da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D07D9B-A716-59BD-44F1-981B4782E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6AD2C7-9F25-62B3-C200-685C207D1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430EE-A187-4A3A-94CD-7FC409858DD1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03545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FC48B-1F27-2122-7576-13BE20C39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415723-2139-AF2E-D7CF-851520397B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DE6BF0-B928-DA65-F89B-2BE38B9AB2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E286D6-941A-E2E3-F4E4-F2E387C69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089F-D0BF-4565-BB33-30FC398C30B1}" type="datetimeFigureOut">
              <a:rPr lang="da-DK" smtClean="0"/>
              <a:t>13-07-2023</a:t>
            </a:fld>
            <a:endParaRPr lang="da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0F2508-4FFA-AE50-38D6-698CC0DBC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0D4C69-F72E-302F-BFA5-D61279C0B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430EE-A187-4A3A-94CD-7FC409858DD1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64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7F4F8D-D932-FFB9-D949-2065272C4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42BADE-36B8-D4E3-B33B-9FAF38CC7F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30B6ED-7D8D-E149-EA04-18E4D69C99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D089F-D0BF-4565-BB33-30FC398C30B1}" type="datetimeFigureOut">
              <a:rPr lang="da-DK" smtClean="0"/>
              <a:t>13-07-2023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EFE678-83F3-BF59-E7BE-AA5DDEE8F0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B63112-CB12-EFCE-430D-016EC50544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430EE-A187-4A3A-94CD-7FC409858DD1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38838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7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hyperlink" Target="mailto:kasie.ludlow@tryggaranti.co.uk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11" Type="http://schemas.openxmlformats.org/officeDocument/2006/relationships/hyperlink" Target="mailto:serge.smith@tryggaranti.co.uk" TargetMode="External"/><Relationship Id="rId5" Type="http://schemas.openxmlformats.org/officeDocument/2006/relationships/image" Target="../media/image3.png"/><Relationship Id="rId10" Type="http://schemas.openxmlformats.org/officeDocument/2006/relationships/hyperlink" Target="mailto:mani.singh@tryggaranti.co.uk" TargetMode="External"/><Relationship Id="rId4" Type="http://schemas.openxmlformats.org/officeDocument/2006/relationships/image" Target="../media/image2.png"/><Relationship Id="rId9" Type="http://schemas.openxmlformats.org/officeDocument/2006/relationships/hyperlink" Target="mailto:terry.salmon@tryggaranti.co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ladsholder til indhold 5"/>
          <p:cNvPicPr>
            <a:picLocks noGrp="1" noChangeAspect="1"/>
          </p:cNvPicPr>
          <p:nvPr>
            <p:ph idx="1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215" y="-14120"/>
            <a:ext cx="12191999" cy="6858000"/>
          </a:xfrm>
        </p:spPr>
      </p:pic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B1EE44-9E1F-4896-8A05-BC10F5BC234D}" type="datetime1">
              <a:rPr lang="da-DK" smtClean="0"/>
              <a:t>13-07-2023</a:t>
            </a:fld>
            <a:endParaRPr lang="sv-SE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72430C-5991-495C-BA50-CC7E47C7ADB1}" type="slidenum">
              <a:rPr lang="sv-SE" smtClean="0"/>
              <a:pPr>
                <a:defRPr/>
              </a:pPr>
              <a:t>1</a:t>
            </a:fld>
            <a:endParaRPr lang="sv-SE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-1215" y="-14120"/>
            <a:ext cx="8464630" cy="6886240"/>
          </a:xfrm>
          <a:prstGeom prst="rect">
            <a:avLst/>
          </a:prstGeom>
          <a:solidFill>
            <a:srgbClr val="F20403">
              <a:alpha val="85098"/>
            </a:srgbClr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marL="533400"/>
            <a:endParaRPr lang="da-DK" sz="1000" dirty="0">
              <a:solidFill>
                <a:schemeClr val="bg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7867" y="185174"/>
            <a:ext cx="2698916" cy="69215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5545746-D416-07EF-49B0-42C7DD29751A}"/>
              </a:ext>
            </a:extLst>
          </p:cNvPr>
          <p:cNvSpPr txBox="1"/>
          <p:nvPr/>
        </p:nvSpPr>
        <p:spPr>
          <a:xfrm>
            <a:off x="2779780" y="-14120"/>
            <a:ext cx="5444023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340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819150" indent="-285750">
              <a:buFont typeface="Wingdings" panose="05000000000000000000" pitchFamily="2" charset="2"/>
              <a:buChar char="Ø"/>
              <a:defRPr/>
            </a:pPr>
            <a:r>
              <a:rPr lang="da-DK" sz="1600" b="1" dirty="0">
                <a:solidFill>
                  <a:prstClr val="white"/>
                </a:solidFill>
                <a:latin typeface="Calibri" panose="020F0502020204030204"/>
              </a:rPr>
              <a:t>Quick and </a:t>
            </a:r>
            <a:r>
              <a:rPr lang="da-DK" sz="1600" b="1" dirty="0" err="1">
                <a:solidFill>
                  <a:prstClr val="white"/>
                </a:solidFill>
                <a:latin typeface="Calibri" panose="020F0502020204030204"/>
              </a:rPr>
              <a:t>reliable</a:t>
            </a:r>
            <a:r>
              <a:rPr lang="da-DK" sz="1600" b="1" dirty="0">
                <a:solidFill>
                  <a:prstClr val="white"/>
                </a:solidFill>
                <a:latin typeface="Calibri" panose="020F0502020204030204"/>
              </a:rPr>
              <a:t> service with </a:t>
            </a:r>
            <a:r>
              <a:rPr lang="da-DK" sz="1600" b="1" dirty="0" err="1">
                <a:solidFill>
                  <a:prstClr val="white"/>
                </a:solidFill>
                <a:latin typeface="Calibri" panose="020F0502020204030204"/>
              </a:rPr>
              <a:t>our</a:t>
            </a:r>
            <a:r>
              <a:rPr lang="da-DK" sz="1600" b="1" dirty="0">
                <a:solidFill>
                  <a:prstClr val="white"/>
                </a:solidFill>
                <a:latin typeface="Calibri" panose="020F0502020204030204"/>
              </a:rPr>
              <a:t> team of </a:t>
            </a:r>
            <a:r>
              <a:rPr lang="da-DK" sz="1600" b="1" dirty="0" err="1">
                <a:solidFill>
                  <a:prstClr val="white"/>
                </a:solidFill>
                <a:latin typeface="Calibri" panose="020F0502020204030204"/>
              </a:rPr>
              <a:t>experts</a:t>
            </a:r>
            <a:endParaRPr lang="da-DK" sz="1600" b="1" dirty="0">
              <a:solidFill>
                <a:prstClr val="white"/>
              </a:solidFill>
              <a:latin typeface="Calibri" panose="020F0502020204030204"/>
            </a:endParaRPr>
          </a:p>
          <a:p>
            <a:pPr marL="533400">
              <a:defRPr/>
            </a:pPr>
            <a:endParaRPr lang="da-DK" sz="1600" b="1" dirty="0">
              <a:solidFill>
                <a:prstClr val="white"/>
              </a:solidFill>
              <a:latin typeface="Calibri" panose="020F0502020204030204"/>
            </a:endParaRPr>
          </a:p>
          <a:p>
            <a:pPr marL="53340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819150" marR="0" lvl="0" indent="-2857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sz="1600" b="1" dirty="0">
                <a:solidFill>
                  <a:prstClr val="white"/>
                </a:solidFill>
                <a:latin typeface="Calibri" panose="020F0502020204030204"/>
              </a:rPr>
              <a:t>O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 of the largest Scandinavian providers of surety bonds, guarantees and trade credit solutions. We can assist with a wide range of products</a:t>
            </a:r>
          </a:p>
          <a:p>
            <a:pPr marL="533400"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600" b="1" dirty="0">
              <a:solidFill>
                <a:prstClr val="white"/>
              </a:solidFill>
              <a:latin typeface="Calibri" panose="020F0502020204030204"/>
            </a:endParaRPr>
          </a:p>
          <a:p>
            <a:pPr marL="533400"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da-DK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819150" marR="0" lvl="0" indent="-2857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da-DK" sz="1600" b="1" dirty="0" err="1">
                <a:solidFill>
                  <a:prstClr val="white"/>
                </a:solidFill>
                <a:latin typeface="Calibri" panose="020F0502020204030204"/>
              </a:rPr>
              <a:t>Our</a:t>
            </a:r>
            <a:r>
              <a:rPr lang="da-DK" sz="1600" b="1" dirty="0">
                <a:solidFill>
                  <a:prstClr val="white"/>
                </a:solidFill>
                <a:latin typeface="Calibri" panose="020F0502020204030204"/>
              </a:rPr>
              <a:t> digital </a:t>
            </a:r>
            <a:r>
              <a:rPr lang="da-DK" sz="1600" b="1" dirty="0" err="1">
                <a:solidFill>
                  <a:prstClr val="white"/>
                </a:solidFill>
                <a:latin typeface="Calibri" panose="020F0502020204030204"/>
              </a:rPr>
              <a:t>POMnet</a:t>
            </a:r>
            <a:r>
              <a:rPr lang="da-DK" sz="1600" b="1" dirty="0">
                <a:solidFill>
                  <a:prstClr val="white"/>
                </a:solidFill>
                <a:latin typeface="Calibri" panose="020F0502020204030204"/>
              </a:rPr>
              <a:t> system </a:t>
            </a:r>
            <a:r>
              <a:rPr lang="da-DK" sz="1600" b="1" dirty="0" err="1">
                <a:solidFill>
                  <a:prstClr val="white"/>
                </a:solidFill>
                <a:latin typeface="Calibri" panose="020F0502020204030204"/>
              </a:rPr>
              <a:t>means</a:t>
            </a:r>
            <a:r>
              <a:rPr lang="da-DK" sz="1600" b="1" dirty="0">
                <a:solidFill>
                  <a:prstClr val="white"/>
                </a:solidFill>
                <a:latin typeface="Calibri" panose="020F0502020204030204"/>
              </a:rPr>
              <a:t> </a:t>
            </a:r>
            <a:r>
              <a:rPr lang="da-DK" sz="1600" b="1" dirty="0" err="1">
                <a:solidFill>
                  <a:prstClr val="white"/>
                </a:solidFill>
                <a:latin typeface="Calibri" panose="020F0502020204030204"/>
              </a:rPr>
              <a:t>you</a:t>
            </a:r>
            <a:r>
              <a:rPr lang="da-DK" sz="1600" b="1" dirty="0">
                <a:solidFill>
                  <a:prstClr val="white"/>
                </a:solidFill>
                <a:latin typeface="Calibri" panose="020F0502020204030204"/>
              </a:rPr>
              <a:t> </a:t>
            </a:r>
            <a:r>
              <a:rPr lang="da-DK" sz="1600" b="1" dirty="0" err="1">
                <a:solidFill>
                  <a:prstClr val="white"/>
                </a:solidFill>
                <a:latin typeface="Calibri" panose="020F0502020204030204"/>
              </a:rPr>
              <a:t>can</a:t>
            </a:r>
            <a:r>
              <a:rPr lang="da-DK" sz="1600" b="1" dirty="0">
                <a:solidFill>
                  <a:prstClr val="white"/>
                </a:solidFill>
                <a:latin typeface="Calibri" panose="020F0502020204030204"/>
              </a:rPr>
              <a:t> </a:t>
            </a:r>
            <a:r>
              <a:rPr lang="da-DK" sz="1600" b="1" dirty="0" err="1">
                <a:solidFill>
                  <a:prstClr val="white"/>
                </a:solidFill>
                <a:latin typeface="Calibri" panose="020F0502020204030204"/>
              </a:rPr>
              <a:t>order</a:t>
            </a:r>
            <a:r>
              <a:rPr lang="da-DK" sz="1600" b="1" dirty="0">
                <a:solidFill>
                  <a:prstClr val="white"/>
                </a:solidFill>
                <a:latin typeface="Calibri" panose="020F0502020204030204"/>
              </a:rPr>
              <a:t> and download </a:t>
            </a:r>
            <a:r>
              <a:rPr lang="da-DK" sz="1600" b="1" dirty="0" err="1">
                <a:solidFill>
                  <a:prstClr val="white"/>
                </a:solidFill>
                <a:latin typeface="Calibri" panose="020F0502020204030204"/>
              </a:rPr>
              <a:t>your</a:t>
            </a:r>
            <a:r>
              <a:rPr lang="da-DK" sz="1600" b="1" dirty="0">
                <a:solidFill>
                  <a:prstClr val="white"/>
                </a:solidFill>
                <a:latin typeface="Calibri" panose="020F0502020204030204"/>
              </a:rPr>
              <a:t> </a:t>
            </a:r>
            <a:r>
              <a:rPr lang="da-DK" sz="1600" b="1" dirty="0" err="1">
                <a:solidFill>
                  <a:prstClr val="white"/>
                </a:solidFill>
                <a:latin typeface="Calibri" panose="020F0502020204030204"/>
              </a:rPr>
              <a:t>guarantees</a:t>
            </a:r>
            <a:r>
              <a:rPr lang="da-DK" sz="1600" b="1" dirty="0">
                <a:solidFill>
                  <a:prstClr val="white"/>
                </a:solidFill>
                <a:latin typeface="Calibri" panose="020F0502020204030204"/>
              </a:rPr>
              <a:t> and </a:t>
            </a:r>
            <a:r>
              <a:rPr lang="da-DK" sz="1600" b="1" dirty="0" err="1">
                <a:solidFill>
                  <a:prstClr val="white"/>
                </a:solidFill>
                <a:latin typeface="Calibri" panose="020F0502020204030204"/>
              </a:rPr>
              <a:t>invoices</a:t>
            </a:r>
            <a:r>
              <a:rPr lang="da-DK" sz="1600" b="1" dirty="0">
                <a:solidFill>
                  <a:prstClr val="white"/>
                </a:solidFill>
                <a:latin typeface="Calibri" panose="020F0502020204030204"/>
              </a:rPr>
              <a:t> online</a:t>
            </a:r>
          </a:p>
          <a:p>
            <a:pPr marL="53340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sz="1600" b="1" dirty="0">
              <a:solidFill>
                <a:prstClr val="white"/>
              </a:solidFill>
              <a:latin typeface="Calibri" panose="020F0502020204030204"/>
            </a:endParaRPr>
          </a:p>
          <a:p>
            <a:pPr marL="53340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819150" marR="0" lvl="0" indent="-2857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da-DK" sz="1600" b="1" dirty="0">
                <a:solidFill>
                  <a:prstClr val="white"/>
                </a:solidFill>
                <a:latin typeface="Calibri" panose="020F0502020204030204"/>
              </a:rPr>
              <a:t>European </a:t>
            </a:r>
            <a:r>
              <a:rPr lang="da-DK" sz="1600" b="1" dirty="0" err="1">
                <a:solidFill>
                  <a:prstClr val="white"/>
                </a:solidFill>
                <a:latin typeface="Calibri" panose="020F0502020204030204"/>
              </a:rPr>
              <a:t>competitive</a:t>
            </a:r>
            <a:r>
              <a:rPr lang="da-DK" sz="1600" b="1" dirty="0">
                <a:solidFill>
                  <a:prstClr val="white"/>
                </a:solidFill>
                <a:latin typeface="Calibri" panose="020F0502020204030204"/>
              </a:rPr>
              <a:t> </a:t>
            </a:r>
            <a:r>
              <a:rPr lang="da-DK" sz="1600" b="1" dirty="0" err="1">
                <a:solidFill>
                  <a:prstClr val="white"/>
                </a:solidFill>
                <a:latin typeface="Calibri" panose="020F0502020204030204"/>
              </a:rPr>
              <a:t>premiums</a:t>
            </a:r>
            <a:r>
              <a:rPr lang="da-DK" sz="1600" b="1" dirty="0">
                <a:solidFill>
                  <a:prstClr val="white"/>
                </a:solidFill>
                <a:latin typeface="Calibri" panose="020F0502020204030204"/>
              </a:rPr>
              <a:t>. Premiums </a:t>
            </a:r>
            <a:r>
              <a:rPr lang="da-DK" sz="1600" b="1" dirty="0" err="1">
                <a:solidFill>
                  <a:prstClr val="white"/>
                </a:solidFill>
                <a:latin typeface="Calibri" panose="020F0502020204030204"/>
              </a:rPr>
              <a:t>can</a:t>
            </a:r>
            <a:r>
              <a:rPr lang="da-DK" sz="1600" b="1" dirty="0">
                <a:solidFill>
                  <a:prstClr val="white"/>
                </a:solidFill>
                <a:latin typeface="Calibri" panose="020F0502020204030204"/>
              </a:rPr>
              <a:t> </a:t>
            </a:r>
            <a:r>
              <a:rPr lang="da-DK" sz="1600" b="1" dirty="0" err="1">
                <a:solidFill>
                  <a:prstClr val="white"/>
                </a:solidFill>
                <a:latin typeface="Calibri" panose="020F0502020204030204"/>
              </a:rPr>
              <a:t>also</a:t>
            </a:r>
            <a:r>
              <a:rPr lang="da-DK" sz="1600" b="1" dirty="0">
                <a:solidFill>
                  <a:prstClr val="white"/>
                </a:solidFill>
                <a:latin typeface="Calibri" panose="020F0502020204030204"/>
              </a:rPr>
              <a:t> </a:t>
            </a:r>
            <a:r>
              <a:rPr lang="da-DK" sz="1600" b="1" dirty="0" err="1">
                <a:solidFill>
                  <a:prstClr val="white"/>
                </a:solidFill>
                <a:latin typeface="Calibri" panose="020F0502020204030204"/>
              </a:rPr>
              <a:t>be</a:t>
            </a:r>
            <a:r>
              <a:rPr lang="da-DK" sz="1600" b="1" dirty="0">
                <a:solidFill>
                  <a:prstClr val="white"/>
                </a:solidFill>
                <a:latin typeface="Calibri" panose="020F0502020204030204"/>
              </a:rPr>
              <a:t> </a:t>
            </a:r>
            <a:r>
              <a:rPr lang="da-DK" sz="1600" b="1" dirty="0" err="1">
                <a:solidFill>
                  <a:prstClr val="white"/>
                </a:solidFill>
                <a:latin typeface="Calibri" panose="020F0502020204030204"/>
              </a:rPr>
              <a:t>invoiced</a:t>
            </a:r>
            <a:r>
              <a:rPr lang="da-DK" sz="1600" b="1" dirty="0">
                <a:solidFill>
                  <a:prstClr val="white"/>
                </a:solidFill>
                <a:latin typeface="Calibri" panose="020F0502020204030204"/>
              </a:rPr>
              <a:t> </a:t>
            </a:r>
            <a:r>
              <a:rPr lang="da-DK" sz="1600" b="1" dirty="0" err="1">
                <a:solidFill>
                  <a:prstClr val="white"/>
                </a:solidFill>
                <a:latin typeface="Calibri" panose="020F0502020204030204"/>
              </a:rPr>
              <a:t>quarterly</a:t>
            </a:r>
            <a:r>
              <a:rPr lang="da-DK" sz="1600" b="1" dirty="0">
                <a:solidFill>
                  <a:prstClr val="white"/>
                </a:solidFill>
                <a:latin typeface="Calibri" panose="020F0502020204030204"/>
              </a:rPr>
              <a:t> to assist with </a:t>
            </a:r>
            <a:r>
              <a:rPr lang="da-DK" sz="1600" b="1" dirty="0" err="1">
                <a:solidFill>
                  <a:prstClr val="white"/>
                </a:solidFill>
                <a:latin typeface="Calibri" panose="020F0502020204030204"/>
              </a:rPr>
              <a:t>your</a:t>
            </a:r>
            <a:r>
              <a:rPr lang="da-DK" sz="1600" b="1" dirty="0">
                <a:solidFill>
                  <a:prstClr val="white"/>
                </a:solidFill>
                <a:latin typeface="Calibri" panose="020F0502020204030204"/>
              </a:rPr>
              <a:t> </a:t>
            </a:r>
            <a:r>
              <a:rPr lang="da-DK" sz="1600" b="1" dirty="0" err="1">
                <a:solidFill>
                  <a:prstClr val="white"/>
                </a:solidFill>
                <a:latin typeface="Calibri" panose="020F0502020204030204"/>
              </a:rPr>
              <a:t>cashflow</a:t>
            </a:r>
            <a:endParaRPr lang="da-DK" sz="1600" b="1" dirty="0">
              <a:solidFill>
                <a:prstClr val="white"/>
              </a:solidFill>
              <a:latin typeface="Calibri" panose="020F0502020204030204"/>
            </a:endParaRPr>
          </a:p>
          <a:p>
            <a:pPr marL="819150" marR="0" lvl="0" indent="-2857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lang="da-DK" sz="1600" b="1" dirty="0">
              <a:solidFill>
                <a:prstClr val="white"/>
              </a:solidFill>
              <a:latin typeface="Calibri" panose="020F0502020204030204"/>
            </a:endParaRPr>
          </a:p>
          <a:p>
            <a:pPr marL="819150" marR="0" lvl="0" indent="-2857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lang="da-DK" sz="1600" b="1" dirty="0">
              <a:solidFill>
                <a:prstClr val="white"/>
              </a:solidFill>
              <a:latin typeface="Calibri" panose="020F0502020204030204"/>
            </a:endParaRPr>
          </a:p>
          <a:p>
            <a:pPr marL="819150" marR="0" lvl="0" indent="-2857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da-DK" sz="1600" b="1" dirty="0">
                <a:solidFill>
                  <a:prstClr val="white"/>
                </a:solidFill>
                <a:latin typeface="Calibri" panose="020F0502020204030204"/>
              </a:rPr>
              <a:t>Listed business with the Danish Stock Exchange</a:t>
            </a:r>
            <a:endParaRPr kumimoji="0" lang="da-DK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53340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sz="1600" b="1" dirty="0">
              <a:solidFill>
                <a:prstClr val="white"/>
              </a:solidFill>
              <a:latin typeface="Calibri" panose="020F0502020204030204"/>
            </a:endParaRPr>
          </a:p>
          <a:p>
            <a:pPr marL="53340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sz="1600" b="1" dirty="0">
              <a:solidFill>
                <a:prstClr val="white"/>
              </a:solidFill>
              <a:latin typeface="Calibri" panose="020F0502020204030204"/>
            </a:endParaRPr>
          </a:p>
          <a:p>
            <a:pPr marL="819150" marR="0" lvl="0" indent="-2857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Main shareholder - 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TrygFonden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supports thousands of nationwide and regional projects / charities </a:t>
            </a:r>
            <a:endParaRPr kumimoji="0" lang="da-DK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53340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sz="1600" dirty="0">
              <a:solidFill>
                <a:prstClr val="white"/>
              </a:solidFill>
              <a:latin typeface="Calibri" panose="020F0502020204030204"/>
            </a:endParaRPr>
          </a:p>
          <a:p>
            <a:pPr marL="53340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sz="1600" dirty="0">
              <a:solidFill>
                <a:prstClr val="white"/>
              </a:solidFill>
              <a:latin typeface="Calibri" panose="020F0502020204030204"/>
            </a:endParaRPr>
          </a:p>
          <a:p>
            <a:pPr marL="53340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sz="1600" dirty="0">
              <a:solidFill>
                <a:prstClr val="white"/>
              </a:solidFill>
              <a:latin typeface="Calibri" panose="020F0502020204030204"/>
            </a:endParaRPr>
          </a:p>
          <a:p>
            <a:pPr marL="53340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sz="1600" dirty="0">
              <a:solidFill>
                <a:prstClr val="white"/>
              </a:solidFill>
              <a:latin typeface="Calibri" panose="020F0502020204030204"/>
            </a:endParaRPr>
          </a:p>
          <a:p>
            <a:pPr marL="53340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53340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53340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sz="1600" noProof="0" dirty="0">
              <a:solidFill>
                <a:prstClr val="white"/>
              </a:solidFill>
              <a:latin typeface="Calibri" panose="020F0502020204030204"/>
            </a:endParaRPr>
          </a:p>
          <a:p>
            <a:pPr marL="53340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 descr="A picture containing text, font, logo, graphics&#10;&#10;Description automatically generated">
            <a:extLst>
              <a:ext uri="{FF2B5EF4-FFF2-40B4-BE49-F238E27FC236}">
                <a16:creationId xmlns:a16="http://schemas.microsoft.com/office/drawing/2014/main" id="{699776D4-A9D8-447B-5F2E-0D7B763AA23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318" y="5771376"/>
            <a:ext cx="1251075" cy="69504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5A502293-E590-B3F8-C319-A1DC7AA039E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17470" y="5764112"/>
            <a:ext cx="2268334" cy="72325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0395831-7746-7350-9286-55CDE57FC76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20917" y="5764112"/>
            <a:ext cx="1418792" cy="723252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D91AB5FE-3C28-A3E2-8636-D9F94799AEE7}"/>
              </a:ext>
            </a:extLst>
          </p:cNvPr>
          <p:cNvSpPr txBox="1"/>
          <p:nvPr/>
        </p:nvSpPr>
        <p:spPr>
          <a:xfrm>
            <a:off x="8840346" y="872421"/>
            <a:ext cx="30339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“Tryg” – to feel protected and cared for</a:t>
            </a:r>
          </a:p>
          <a:p>
            <a:endParaRPr lang="da-DK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71072D8B-9E92-8294-1A38-0C7A3E7FDB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3415" y="5089792"/>
            <a:ext cx="3734443" cy="1770935"/>
          </a:xfrm>
          <a:prstGeom prst="rect">
            <a:avLst/>
          </a:prstGeom>
          <a:solidFill>
            <a:srgbClr val="F20403">
              <a:alpha val="85098"/>
            </a:srgbClr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marL="533400"/>
            <a:endParaRPr lang="da-DK" sz="1000" dirty="0">
              <a:solidFill>
                <a:schemeClr val="bg1"/>
              </a:solidFill>
            </a:endParaRPr>
          </a:p>
        </p:txBody>
      </p:sp>
      <p:pic>
        <p:nvPicPr>
          <p:cNvPr id="48" name="Picture 47">
            <a:extLst>
              <a:ext uri="{FF2B5EF4-FFF2-40B4-BE49-F238E27FC236}">
                <a16:creationId xmlns:a16="http://schemas.microsoft.com/office/drawing/2014/main" id="{7D9F2EA0-2590-2212-43DE-81002869C54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469447" y="5705357"/>
            <a:ext cx="1871096" cy="806364"/>
          </a:xfrm>
          <a:prstGeom prst="rect">
            <a:avLst/>
          </a:prstGeom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045EE84D-38C8-BE55-6CD6-DD65AFAD216C}"/>
              </a:ext>
            </a:extLst>
          </p:cNvPr>
          <p:cNvSpPr txBox="1"/>
          <p:nvPr/>
        </p:nvSpPr>
        <p:spPr>
          <a:xfrm>
            <a:off x="9066357" y="5208219"/>
            <a:ext cx="26883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da-DK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‘A1’ Moody’s </a:t>
            </a:r>
            <a:r>
              <a:rPr lang="da-DK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R</a:t>
            </a:r>
            <a:r>
              <a:rPr kumimoji="0" lang="da-DK" sz="2400" b="1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</a:rPr>
              <a:t>ated</a:t>
            </a:r>
            <a:endParaRPr lang="da-DK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2F404B7D-0238-C915-1F8B-E0D078D38B49}"/>
              </a:ext>
            </a:extLst>
          </p:cNvPr>
          <p:cNvSpPr/>
          <p:nvPr/>
        </p:nvSpPr>
        <p:spPr>
          <a:xfrm>
            <a:off x="8884646" y="1286354"/>
            <a:ext cx="3178723" cy="363270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5E6B0D6-0D37-47E2-6B1B-260EBB96CA26}"/>
              </a:ext>
            </a:extLst>
          </p:cNvPr>
          <p:cNvSpPr txBox="1"/>
          <p:nvPr/>
        </p:nvSpPr>
        <p:spPr>
          <a:xfrm>
            <a:off x="8206262" y="1298904"/>
            <a:ext cx="4504209" cy="27238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900" b="1" dirty="0">
                <a:solidFill>
                  <a:srgbClr val="F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Terry Salmon</a:t>
            </a:r>
            <a:endParaRPr lang="da-DK" sz="9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r>
              <a:rPr lang="en-US" sz="900" dirty="0">
                <a:solidFill>
                  <a:srgbClr val="F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UK Country Manager</a:t>
            </a:r>
            <a:endParaRPr lang="da-DK" sz="9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r>
              <a:rPr lang="en-US" sz="900" dirty="0">
                <a:solidFill>
                  <a:srgbClr val="F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Mobile: +44 7790 192572 </a:t>
            </a:r>
            <a:endParaRPr lang="da-DK" sz="9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r>
              <a:rPr lang="en-GB" sz="900" dirty="0">
                <a:solidFill>
                  <a:srgbClr val="F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E-mail: </a:t>
            </a:r>
            <a:r>
              <a:rPr lang="en-GB" sz="900" u="sng" dirty="0">
                <a:solidFill>
                  <a:srgbClr val="F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terry.salmon@tryggaranti.co.uk</a:t>
            </a:r>
            <a:r>
              <a:rPr lang="en-GB" sz="900" dirty="0">
                <a:solidFill>
                  <a:srgbClr val="F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ctr"/>
            <a:endParaRPr lang="en-GB" sz="900" dirty="0">
              <a:solidFill>
                <a:srgbClr val="FF0000"/>
              </a:solidFill>
              <a:effectLst/>
              <a:latin typeface="Verdana" panose="020B060403050404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GB" sz="9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Mani Singh </a:t>
            </a:r>
            <a:endParaRPr lang="da-DK" sz="9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n-GB" sz="900" dirty="0">
                <a:solidFill>
                  <a:srgbClr val="FF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Senior Account Manager</a:t>
            </a:r>
          </a:p>
          <a:p>
            <a:pPr algn="ctr"/>
            <a:r>
              <a:rPr lang="en-GB" sz="900" dirty="0">
                <a:solidFill>
                  <a:srgbClr val="FF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Mobile: +44 7435 672072</a:t>
            </a:r>
            <a:endParaRPr lang="da-DK" sz="9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r>
              <a:rPr lang="en-GB" sz="900" dirty="0">
                <a:solidFill>
                  <a:srgbClr val="FF0000"/>
                </a:solidFill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E-mail: </a:t>
            </a:r>
            <a:r>
              <a:rPr lang="en-GB" sz="900" u="sng" dirty="0">
                <a:solidFill>
                  <a:srgbClr val="FF0000"/>
                </a:solidFill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mani.singh@tryggaranti.co.uk</a:t>
            </a:r>
            <a:endParaRPr lang="da-DK" sz="900" dirty="0">
              <a:solidFill>
                <a:srgbClr val="FF0000"/>
              </a:solidFill>
              <a:latin typeface="Verdana" pitchFamily="34" charset="0"/>
            </a:endParaRPr>
          </a:p>
          <a:p>
            <a:pPr algn="ctr"/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uLnTx/>
              <a:uFillTx/>
              <a:latin typeface="Verdana" panose="020B0604030504040204" pitchFamily="34" charset="0"/>
              <a:cs typeface="Calibri" panose="020F0502020204030204" pitchFamily="34" charset="0"/>
            </a:endParaRPr>
          </a:p>
          <a:p>
            <a:pPr algn="ctr"/>
            <a:r>
              <a:rPr lang="en-GB" sz="900" b="1" dirty="0">
                <a:solidFill>
                  <a:srgbClr val="F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Serge Smith</a:t>
            </a:r>
            <a:endParaRPr lang="da-DK" sz="9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r>
              <a:rPr lang="en-GB" sz="900" dirty="0">
                <a:solidFill>
                  <a:srgbClr val="F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Senior Account Manager</a:t>
            </a:r>
          </a:p>
          <a:p>
            <a:pPr algn="ctr"/>
            <a:r>
              <a:rPr lang="en-US" sz="900" dirty="0">
                <a:solidFill>
                  <a:srgbClr val="F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Mobile: +44 7435 672010</a:t>
            </a:r>
            <a:endParaRPr lang="da-DK" sz="9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r>
              <a:rPr lang="en-GB" sz="900" dirty="0">
                <a:solidFill>
                  <a:srgbClr val="F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E-mail: </a:t>
            </a:r>
            <a:r>
              <a:rPr lang="en-GB" sz="900" u="sng" dirty="0">
                <a:solidFill>
                  <a:srgbClr val="F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serge.smith@tryggaranti.co.uk</a:t>
            </a:r>
            <a:r>
              <a:rPr lang="en-GB" sz="900" dirty="0">
                <a:solidFill>
                  <a:srgbClr val="F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ctr"/>
            <a:endParaRPr lang="da-DK" sz="9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r>
              <a:rPr lang="en-US" sz="900" b="1" dirty="0">
                <a:solidFill>
                  <a:srgbClr val="F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Kasie Ludlow</a:t>
            </a:r>
            <a:endParaRPr lang="da-DK" sz="9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r>
              <a:rPr lang="en-US" sz="900" dirty="0">
                <a:solidFill>
                  <a:srgbClr val="F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Client Centre Manager </a:t>
            </a:r>
          </a:p>
          <a:p>
            <a:pPr algn="ctr"/>
            <a:r>
              <a:rPr lang="en-US" sz="900" dirty="0">
                <a:solidFill>
                  <a:srgbClr val="F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Mobile: +44 7435 671715</a:t>
            </a:r>
            <a:endParaRPr lang="da-DK" sz="9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r>
              <a:rPr lang="en-GB" sz="900" dirty="0">
                <a:solidFill>
                  <a:srgbClr val="F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E-mail: </a:t>
            </a:r>
            <a:r>
              <a:rPr lang="en-GB" sz="900" u="sng" dirty="0">
                <a:solidFill>
                  <a:srgbClr val="F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kasie.ludlow@tryggaranti.co.uk</a:t>
            </a:r>
            <a:r>
              <a:rPr lang="en-GB" sz="900" dirty="0">
                <a:solidFill>
                  <a:srgbClr val="F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da-DK" sz="9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5AFC09F-4B09-6F5B-B3C8-4AC845276503}"/>
              </a:ext>
            </a:extLst>
          </p:cNvPr>
          <p:cNvSpPr txBox="1"/>
          <p:nvPr/>
        </p:nvSpPr>
        <p:spPr>
          <a:xfrm>
            <a:off x="8576021" y="3872705"/>
            <a:ext cx="3178723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340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sz="700" b="1" dirty="0">
              <a:solidFill>
                <a:srgbClr val="FF0000"/>
              </a:solidFill>
              <a:latin typeface="Calibri" panose="020F0502020204030204"/>
            </a:endParaRPr>
          </a:p>
          <a:p>
            <a:pPr marL="53340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sz="800" dirty="0">
              <a:solidFill>
                <a:srgbClr val="FF0000"/>
              </a:solidFill>
              <a:latin typeface="Calibri" panose="020F0502020204030204"/>
            </a:endParaRPr>
          </a:p>
          <a:p>
            <a:pPr marL="53340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800" dirty="0">
                <a:solidFill>
                  <a:srgbClr val="FF0000"/>
                </a:solidFill>
                <a:latin typeface="Calibri" panose="020F0502020204030204"/>
              </a:rPr>
              <a:t>Tryg Garanti | post@tryggaranti.co.uk | www.tryggaranti.uk</a:t>
            </a:r>
          </a:p>
          <a:p>
            <a:pPr marL="53340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80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Beaumont</a:t>
            </a:r>
            <a:r>
              <a:rPr kumimoji="0" lang="da-DK" sz="8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lang="da-DK" sz="800" dirty="0">
                <a:solidFill>
                  <a:srgbClr val="FF0000"/>
                </a:solidFill>
                <a:latin typeface="Calibri" panose="020F0502020204030204"/>
              </a:rPr>
              <a:t>Business Centre (City Tower), 40 </a:t>
            </a:r>
            <a:r>
              <a:rPr lang="da-DK" sz="800" dirty="0" err="1">
                <a:solidFill>
                  <a:srgbClr val="FF0000"/>
                </a:solidFill>
                <a:latin typeface="Calibri" panose="020F0502020204030204"/>
              </a:rPr>
              <a:t>Basinghall</a:t>
            </a:r>
            <a:r>
              <a:rPr lang="da-DK" sz="800" dirty="0">
                <a:solidFill>
                  <a:srgbClr val="FF0000"/>
                </a:solidFill>
                <a:latin typeface="Calibri" panose="020F0502020204030204"/>
              </a:rPr>
              <a:t> Street, London, EC2V 5DE</a:t>
            </a:r>
          </a:p>
          <a:p>
            <a:pPr marL="53340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8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Tryg Forsikring A/S, </a:t>
            </a:r>
            <a:r>
              <a:rPr lang="da-DK" sz="800">
                <a:solidFill>
                  <a:srgbClr val="FF0000"/>
                </a:solidFill>
                <a:latin typeface="Calibri" panose="020F0502020204030204"/>
              </a:rPr>
              <a:t>UK</a:t>
            </a:r>
            <a:r>
              <a:rPr kumimoji="0" lang="da-DK" sz="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a-DK" sz="80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Branch</a:t>
            </a:r>
            <a:r>
              <a:rPr lang="da-DK" sz="800" dirty="0">
                <a:solidFill>
                  <a:srgbClr val="FF0000"/>
                </a:solidFill>
                <a:latin typeface="Calibri" panose="020F0502020204030204"/>
              </a:rPr>
              <a:t> | BR024708 / FC039602</a:t>
            </a:r>
            <a:endParaRPr kumimoji="0" lang="da-DK" sz="8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AEBB391E-02AA-56E6-B582-88899F414316}"/>
              </a:ext>
            </a:extLst>
          </p:cNvPr>
          <p:cNvSpPr/>
          <p:nvPr/>
        </p:nvSpPr>
        <p:spPr>
          <a:xfrm>
            <a:off x="251317" y="781051"/>
            <a:ext cx="2869680" cy="354350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0E8FEA9-49BF-008A-A4E7-2CD63BD9F6EB}"/>
              </a:ext>
            </a:extLst>
          </p:cNvPr>
          <p:cNvSpPr txBox="1"/>
          <p:nvPr/>
        </p:nvSpPr>
        <p:spPr>
          <a:xfrm>
            <a:off x="645976" y="996056"/>
            <a:ext cx="2462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da-DK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</a:rPr>
              <a:t>Up to £250m </a:t>
            </a:r>
            <a:r>
              <a:rPr lang="da-DK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Facilities</a:t>
            </a:r>
            <a:endParaRPr lang="da-DK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4CC4DD8-F1D6-AC5D-69BE-94D345952D3C}"/>
              </a:ext>
            </a:extLst>
          </p:cNvPr>
          <p:cNvSpPr txBox="1"/>
          <p:nvPr/>
        </p:nvSpPr>
        <p:spPr>
          <a:xfrm>
            <a:off x="624070" y="1538607"/>
            <a:ext cx="246209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5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 1000 bonds issued across Europe per week</a:t>
            </a:r>
            <a:endParaRPr lang="da-DK" sz="175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BAB97D91-6478-AB67-64D4-8E750B00B712}"/>
              </a:ext>
            </a:extLst>
          </p:cNvPr>
          <p:cNvSpPr txBox="1"/>
          <p:nvPr/>
        </p:nvSpPr>
        <p:spPr>
          <a:xfrm>
            <a:off x="627314" y="2303834"/>
            <a:ext cx="23240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£110m Gross Written Premium</a:t>
            </a:r>
            <a:endParaRPr lang="da-DK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D535AC5-38CD-2794-75CA-C7ED82854373}"/>
              </a:ext>
            </a:extLst>
          </p:cNvPr>
          <p:cNvSpPr txBox="1"/>
          <p:nvPr/>
        </p:nvSpPr>
        <p:spPr>
          <a:xfrm>
            <a:off x="658904" y="3083361"/>
            <a:ext cx="2324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 5000 Clients</a:t>
            </a:r>
            <a:endParaRPr lang="da-DK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F63C5ED-6EC7-9D27-8A22-69E8FE9DFE2E}"/>
              </a:ext>
            </a:extLst>
          </p:cNvPr>
          <p:cNvSpPr txBox="1"/>
          <p:nvPr/>
        </p:nvSpPr>
        <p:spPr>
          <a:xfrm>
            <a:off x="672548" y="3676203"/>
            <a:ext cx="23240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 office presence in 11 Countries </a:t>
            </a:r>
          </a:p>
        </p:txBody>
      </p:sp>
      <p:pic>
        <p:nvPicPr>
          <p:cNvPr id="65" name="Picture 45" descr="trafiklys_red">
            <a:extLst>
              <a:ext uri="{FF2B5EF4-FFF2-40B4-BE49-F238E27FC236}">
                <a16:creationId xmlns:a16="http://schemas.microsoft.com/office/drawing/2014/main" id="{194832D9-7022-8217-8BE7-6818CDA2FE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88946" y="1126631"/>
            <a:ext cx="208399" cy="184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" name="Picture 45" descr="trafiklys_red">
            <a:extLst>
              <a:ext uri="{FF2B5EF4-FFF2-40B4-BE49-F238E27FC236}">
                <a16:creationId xmlns:a16="http://schemas.microsoft.com/office/drawing/2014/main" id="{25DFAFAF-FEC9-70A9-8EF6-C3D2E4B22C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88946" y="1677859"/>
            <a:ext cx="208399" cy="184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" name="Picture 45" descr="trafiklys_red">
            <a:extLst>
              <a:ext uri="{FF2B5EF4-FFF2-40B4-BE49-F238E27FC236}">
                <a16:creationId xmlns:a16="http://schemas.microsoft.com/office/drawing/2014/main" id="{7C14BB51-3682-3D59-E3B5-E975732C4A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79531" y="2425260"/>
            <a:ext cx="208399" cy="184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" name="Picture 45" descr="trafiklys_red">
            <a:extLst>
              <a:ext uri="{FF2B5EF4-FFF2-40B4-BE49-F238E27FC236}">
                <a16:creationId xmlns:a16="http://schemas.microsoft.com/office/drawing/2014/main" id="{FB968202-DCC1-0DF3-11F1-B93931D8A5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79531" y="3190865"/>
            <a:ext cx="208399" cy="184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" name="Picture 45" descr="trafiklys_red">
            <a:extLst>
              <a:ext uri="{FF2B5EF4-FFF2-40B4-BE49-F238E27FC236}">
                <a16:creationId xmlns:a16="http://schemas.microsoft.com/office/drawing/2014/main" id="{B50A727E-6D49-1FE9-03AC-04531BFA14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00389" y="3780109"/>
            <a:ext cx="208399" cy="184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5245700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259</Words>
  <Application>Microsoft Office PowerPoint</Application>
  <PresentationFormat>Widescreen</PresentationFormat>
  <Paragraphs>56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Wingdings</vt:lpstr>
      <vt:lpstr>Office Theme</vt:lpstr>
      <vt:lpstr>PowerPoint Presentation</vt:lpstr>
    </vt:vector>
  </TitlesOfParts>
  <Company>Tryg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Kasie Ludlow</dc:creator>
  <cp:lastModifiedBy>Kasie Ludlow</cp:lastModifiedBy>
  <cp:revision>70</cp:revision>
  <dcterms:created xsi:type="dcterms:W3CDTF">2023-06-30T10:51:55Z</dcterms:created>
  <dcterms:modified xsi:type="dcterms:W3CDTF">2023-07-13T11:35:44Z</dcterms:modified>
</cp:coreProperties>
</file>